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59" r:id="rId6"/>
    <p:sldId id="262" r:id="rId7"/>
    <p:sldId id="264" r:id="rId8"/>
    <p:sldId id="261" r:id="rId9"/>
    <p:sldId id="263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 horzBarState="maximized">
    <p:restoredLeft sz="20000" autoAdjust="0"/>
    <p:restoredTop sz="94660"/>
  </p:normalViewPr>
  <p:slideViewPr>
    <p:cSldViewPr>
      <p:cViewPr>
        <p:scale>
          <a:sx n="80" d="100"/>
          <a:sy n="80" d="100"/>
        </p:scale>
        <p:origin x="-2514" y="-13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1058EDE-20B6-4BB2-B2E6-3A8F50333F9B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1FF180-F335-4903-9F73-CA65BC099D4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0750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1FF180-F335-4903-9F73-CA65BC099D4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3207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1FF180-F335-4903-9F73-CA65BC099D4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3207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41FF180-F335-4903-9F73-CA65BC099D4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5320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12428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1526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3815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0690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5441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17402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94472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5321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794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3722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27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26736A-7921-472B-ABB7-DFBBA957FE51}" type="datetimeFigureOut">
              <a:rPr lang="en-US" smtClean="0"/>
              <a:t>2/4/2024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816DBD-0FAE-42E4-AEA2-05905E8D9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67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opencv.org/4.x/d7/d4d/tutorial_py_thresholding.html" TargetMode="External"/><Relationship Id="rId2" Type="http://schemas.openxmlformats.org/officeDocument/2006/relationships/hyperlink" Target="https://pyimagesearch.com/2015/11/02/watershed-opencv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ncv24-python-tutorials.readthedocs.io/en/latest/py_tutorials/py_imgproc/py_morphological_ops/py_morphological_ops.html" TargetMode="External"/><Relationship Id="rId5" Type="http://schemas.openxmlformats.org/officeDocument/2006/relationships/hyperlink" Target="https://pyimagesearch.com/2016/02/08/opencv-shape-detection/" TargetMode="External"/><Relationship Id="rId4" Type="http://schemas.openxmlformats.org/officeDocument/2006/relationships/hyperlink" Target="https://pyimagesearch.com/2018/07/23/simple-object-tracking-with-opencv/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7584" y="-12032"/>
            <a:ext cx="7776864" cy="947127"/>
          </a:xfrm>
        </p:spPr>
        <p:txBody>
          <a:bodyPr>
            <a:normAutofit/>
          </a:bodyPr>
          <a:lstStyle/>
          <a:p>
            <a:r>
              <a:rPr lang="en-US" sz="3200" dirty="0" smtClean="0"/>
              <a:t>Machine Vision</a:t>
            </a:r>
            <a:endParaRPr lang="en-US" sz="32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1052736"/>
            <a:ext cx="9144000" cy="5805264"/>
          </a:xfrm>
        </p:spPr>
        <p:txBody>
          <a:bodyPr>
            <a:normAutofit/>
          </a:bodyPr>
          <a:lstStyle/>
          <a:p>
            <a:endParaRPr lang="en-US" sz="2800" dirty="0" smtClean="0"/>
          </a:p>
          <a:p>
            <a:r>
              <a:rPr lang="en-US" sz="2800" dirty="0" smtClean="0"/>
              <a:t>Project Presentation</a:t>
            </a:r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“Object Detection &amp; Tracking”</a:t>
            </a:r>
          </a:p>
          <a:p>
            <a:endParaRPr lang="en-US" sz="2800" dirty="0" smtClean="0"/>
          </a:p>
          <a:p>
            <a:endParaRPr lang="en-US" sz="2800" dirty="0"/>
          </a:p>
          <a:p>
            <a:r>
              <a:rPr lang="en-US" sz="2400" dirty="0" smtClean="0"/>
              <a:t>By: Mansoor Ahmad</a:t>
            </a:r>
          </a:p>
          <a:p>
            <a:r>
              <a:rPr lang="en-US" sz="2400" dirty="0" smtClean="0"/>
              <a:t>13</a:t>
            </a:r>
            <a:r>
              <a:rPr lang="en-US" sz="2400" baseline="30000" dirty="0" smtClean="0"/>
              <a:t>th</a:t>
            </a:r>
            <a:r>
              <a:rPr lang="en-US" sz="2400" dirty="0" smtClean="0"/>
              <a:t> December, 2022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33840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8336"/>
            <a:ext cx="7704856" cy="828376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Problem Statement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980728"/>
            <a:ext cx="8568952" cy="5688632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Detect Individual Objects </a:t>
            </a:r>
          </a:p>
          <a:p>
            <a:pPr lvl="1"/>
            <a:r>
              <a:rPr lang="en-US" sz="2400" dirty="0" smtClean="0"/>
              <a:t>Find Contours</a:t>
            </a:r>
          </a:p>
          <a:p>
            <a:pPr lvl="1"/>
            <a:r>
              <a:rPr lang="en-US" sz="2400" dirty="0" smtClean="0"/>
              <a:t>Locate Centroid</a:t>
            </a:r>
          </a:p>
          <a:p>
            <a:pPr lvl="1"/>
            <a:endParaRPr lang="en-US" sz="2800" dirty="0" smtClean="0"/>
          </a:p>
          <a:p>
            <a:r>
              <a:rPr lang="en-US" sz="2800" b="1" dirty="0" smtClean="0"/>
              <a:t>Identify Shape &amp; Size of Objects</a:t>
            </a:r>
          </a:p>
          <a:p>
            <a:pPr lvl="1"/>
            <a:r>
              <a:rPr lang="en-US" sz="2400" dirty="0" smtClean="0"/>
              <a:t>Shapes: Circle, Triangle, Pentagon, Rectangle</a:t>
            </a:r>
          </a:p>
          <a:p>
            <a:pPr lvl="1"/>
            <a:r>
              <a:rPr lang="en-US" sz="2400" dirty="0" smtClean="0"/>
              <a:t>Sizes: Small,  Medium, Large</a:t>
            </a:r>
          </a:p>
          <a:p>
            <a:pPr marL="457200" lvl="1" indent="0">
              <a:buNone/>
            </a:pPr>
            <a:endParaRPr lang="en-US" sz="2400" dirty="0" smtClean="0"/>
          </a:p>
          <a:p>
            <a:r>
              <a:rPr lang="en-US" sz="2800" b="1" dirty="0" smtClean="0"/>
              <a:t>Track Individual Object</a:t>
            </a:r>
          </a:p>
          <a:p>
            <a:pPr lvl="1"/>
            <a:r>
              <a:rPr lang="en-US" sz="2400" dirty="0" smtClean="0"/>
              <a:t>New Objects Registration</a:t>
            </a:r>
          </a:p>
          <a:p>
            <a:pPr lvl="1"/>
            <a:r>
              <a:rPr lang="en-US" sz="2400" dirty="0" smtClean="0"/>
              <a:t>Object Tracking</a:t>
            </a:r>
          </a:p>
          <a:p>
            <a:pPr lvl="1"/>
            <a:r>
              <a:rPr lang="en-US" sz="2400" dirty="0" smtClean="0"/>
              <a:t>Object Deletion</a:t>
            </a:r>
          </a:p>
          <a:p>
            <a:pPr lvl="1"/>
            <a:endParaRPr lang="en-US" sz="2400" dirty="0" smtClean="0"/>
          </a:p>
          <a:p>
            <a:pPr lvl="1"/>
            <a:endParaRPr lang="en-US" sz="2400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502893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-12032"/>
            <a:ext cx="7848872" cy="89277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Environment Setup - I 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36712"/>
            <a:ext cx="9035480" cy="5877272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Camera Placement </a:t>
            </a:r>
          </a:p>
          <a:p>
            <a:pPr lvl="1"/>
            <a:r>
              <a:rPr lang="en-US" sz="2400" dirty="0" smtClean="0"/>
              <a:t>Completely Captures Background</a:t>
            </a:r>
          </a:p>
          <a:p>
            <a:pPr lvl="2"/>
            <a:r>
              <a:rPr lang="en-US" sz="2000" dirty="0" smtClean="0"/>
              <a:t>Problem Addressed: extracting ROI</a:t>
            </a:r>
          </a:p>
          <a:p>
            <a:pPr lvl="1"/>
            <a:r>
              <a:rPr lang="en-US" sz="2400" dirty="0" smtClean="0"/>
              <a:t>Static Camera</a:t>
            </a:r>
          </a:p>
          <a:p>
            <a:pPr lvl="2"/>
            <a:r>
              <a:rPr lang="en-US" sz="2000" dirty="0" smtClean="0"/>
              <a:t>Problem Addressed: constant object area for object size estimation</a:t>
            </a:r>
          </a:p>
          <a:p>
            <a:pPr lvl="1"/>
            <a:r>
              <a:rPr lang="en-US" sz="2400" dirty="0" smtClean="0"/>
              <a:t>Perpendicular to Background</a:t>
            </a:r>
          </a:p>
          <a:p>
            <a:pPr lvl="2"/>
            <a:r>
              <a:rPr lang="en-US" sz="2000" dirty="0" smtClean="0"/>
              <a:t>Problem Addressed: avoid objects shadows on background</a:t>
            </a:r>
            <a:endParaRPr lang="en-US" dirty="0"/>
          </a:p>
          <a:p>
            <a:r>
              <a:rPr lang="en-US" sz="2800" b="1" dirty="0" smtClean="0"/>
              <a:t>Background </a:t>
            </a:r>
          </a:p>
          <a:p>
            <a:pPr lvl="1"/>
            <a:r>
              <a:rPr lang="en-US" sz="2400" dirty="0" smtClean="0"/>
              <a:t>Static Mono Chrome (blue </a:t>
            </a:r>
            <a:r>
              <a:rPr lang="en-US" sz="2400" dirty="0"/>
              <a:t>c</a:t>
            </a:r>
            <a:r>
              <a:rPr lang="en-US" sz="2400" dirty="0" smtClean="0"/>
              <a:t>olor)</a:t>
            </a:r>
          </a:p>
          <a:p>
            <a:pPr lvl="2"/>
            <a:r>
              <a:rPr lang="en-US" sz="2000" dirty="0" smtClean="0"/>
              <a:t>Problem Addressed: easily extract background mask</a:t>
            </a:r>
          </a:p>
          <a:p>
            <a:pPr lvl="1"/>
            <a:r>
              <a:rPr lang="en-US" sz="2400" dirty="0" smtClean="0"/>
              <a:t>Glare free</a:t>
            </a:r>
          </a:p>
          <a:p>
            <a:pPr lvl="2"/>
            <a:r>
              <a:rPr lang="en-US" sz="2000" dirty="0" smtClean="0"/>
              <a:t>Problem Addressed: no false positive foreground objects</a:t>
            </a:r>
          </a:p>
          <a:p>
            <a:pPr lvl="1"/>
            <a:r>
              <a:rPr lang="en-US" sz="2400" dirty="0" smtClean="0"/>
              <a:t>Dark Background </a:t>
            </a:r>
          </a:p>
          <a:p>
            <a:pPr lvl="2"/>
            <a:r>
              <a:rPr lang="en-US" sz="2000" dirty="0" smtClean="0"/>
              <a:t>Problem Addressed: Minimize Surrounding Lightening  </a:t>
            </a:r>
          </a:p>
          <a:p>
            <a:pPr lvl="1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3018491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15949"/>
            <a:ext cx="7848872" cy="89277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Environment Setup - II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7504" y="980728"/>
            <a:ext cx="8928992" cy="5760640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Objects</a:t>
            </a:r>
            <a:endParaRPr lang="en-US" sz="2400" b="1" dirty="0" smtClean="0"/>
          </a:p>
          <a:p>
            <a:pPr lvl="1"/>
            <a:r>
              <a:rPr lang="en-US" sz="2400" dirty="0" smtClean="0"/>
              <a:t>Mono Chrome (white color)</a:t>
            </a:r>
          </a:p>
          <a:p>
            <a:pPr lvl="2"/>
            <a:r>
              <a:rPr lang="en-US" sz="2000" dirty="0" smtClean="0"/>
              <a:t>Problem Addressed: high contrast b/w foreground &amp; background</a:t>
            </a:r>
          </a:p>
          <a:p>
            <a:pPr lvl="1"/>
            <a:r>
              <a:rPr lang="en-US" sz="2400" dirty="0" smtClean="0"/>
              <a:t>Sharpe Edges (straight borders)</a:t>
            </a:r>
          </a:p>
          <a:p>
            <a:pPr lvl="2"/>
            <a:r>
              <a:rPr lang="en-US" sz="2000" dirty="0" smtClean="0"/>
              <a:t>Problem Addressed: correctly identify object shape </a:t>
            </a:r>
          </a:p>
          <a:p>
            <a:pPr lvl="1"/>
            <a:r>
              <a:rPr lang="en-US" sz="2400" dirty="0" smtClean="0"/>
              <a:t>3 Size per Shape</a:t>
            </a:r>
          </a:p>
          <a:p>
            <a:pPr lvl="2"/>
            <a:r>
              <a:rPr lang="en-US" sz="2000" dirty="0" smtClean="0"/>
              <a:t>Problem Addressed: easy to categories &amp; differentiate objects </a:t>
            </a:r>
          </a:p>
          <a:p>
            <a:pPr lvl="1"/>
            <a:r>
              <a:rPr lang="en-US" sz="2400" dirty="0" smtClean="0"/>
              <a:t>Flat 2D Shapes</a:t>
            </a:r>
          </a:p>
          <a:p>
            <a:pPr lvl="2"/>
            <a:r>
              <a:rPr lang="en-US" sz="2000" dirty="0" smtClean="0"/>
              <a:t>Problem Addressed: </a:t>
            </a:r>
          </a:p>
          <a:p>
            <a:pPr lvl="3"/>
            <a:r>
              <a:rPr lang="en-US" sz="1800" dirty="0" smtClean="0"/>
              <a:t>Easy contour detection due to least object shadow </a:t>
            </a:r>
          </a:p>
          <a:p>
            <a:pPr lvl="3"/>
            <a:r>
              <a:rPr lang="en-US" sz="1800" dirty="0" smtClean="0"/>
              <a:t>Easy object tracking due to least objects overlap</a:t>
            </a:r>
          </a:p>
          <a:p>
            <a:pPr lvl="3"/>
            <a:r>
              <a:rPr lang="en-US" sz="1800" dirty="0" smtClean="0"/>
              <a:t>Constant momentum location</a:t>
            </a:r>
            <a:endParaRPr lang="en-US" sz="1600" dirty="0" smtClean="0"/>
          </a:p>
          <a:p>
            <a:pPr lvl="1"/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831317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15949"/>
            <a:ext cx="8136904" cy="964779"/>
          </a:xfrm>
        </p:spPr>
        <p:txBody>
          <a:bodyPr>
            <a:normAutofit/>
          </a:bodyPr>
          <a:lstStyle/>
          <a:p>
            <a:r>
              <a:rPr lang="en-US" sz="3200" dirty="0" smtClean="0"/>
              <a:t>Project Pipeline </a:t>
            </a:r>
            <a:endParaRPr lang="en-US" sz="3200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9552" y="845698"/>
            <a:ext cx="8064896" cy="5895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92390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5576" y="-5680"/>
            <a:ext cx="7848872" cy="892771"/>
          </a:xfrm>
        </p:spPr>
        <p:txBody>
          <a:bodyPr>
            <a:normAutofit/>
          </a:bodyPr>
          <a:lstStyle/>
          <a:p>
            <a:r>
              <a:rPr lang="en-US" sz="3200" dirty="0" smtClean="0"/>
              <a:t>Algorithms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36712"/>
            <a:ext cx="9144000" cy="6021288"/>
          </a:xfrm>
        </p:spPr>
        <p:txBody>
          <a:bodyPr>
            <a:normAutofit/>
          </a:bodyPr>
          <a:lstStyle/>
          <a:p>
            <a:r>
              <a:rPr lang="en-US" sz="2800" b="1" dirty="0" smtClean="0"/>
              <a:t>Object Detection</a:t>
            </a:r>
          </a:p>
          <a:p>
            <a:pPr lvl="1"/>
            <a:r>
              <a:rPr lang="en-US" sz="2400" dirty="0" smtClean="0"/>
              <a:t>Watershed Algorithm (Connected Component Analysis</a:t>
            </a:r>
            <a:r>
              <a:rPr lang="en-US" dirty="0" smtClean="0"/>
              <a:t>)</a:t>
            </a:r>
          </a:p>
          <a:p>
            <a:pPr lvl="2"/>
            <a:r>
              <a:rPr lang="en-US" sz="2000" dirty="0" smtClean="0"/>
              <a:t>Problem Addressed: isolates overlapping object in motion</a:t>
            </a:r>
          </a:p>
          <a:p>
            <a:pPr marL="342900" lvl="1" indent="-342900">
              <a:buFont typeface="Arial" pitchFamily="34" charset="0"/>
              <a:buChar char="•"/>
            </a:pPr>
            <a:r>
              <a:rPr lang="en-US" b="1" dirty="0" smtClean="0"/>
              <a:t>Shape &amp; Size Identification</a:t>
            </a:r>
          </a:p>
          <a:p>
            <a:pPr lvl="1"/>
            <a:r>
              <a:rPr lang="en-US" sz="2400" dirty="0" smtClean="0"/>
              <a:t>ApproxPolyDP (Approximate Number of Edges)</a:t>
            </a:r>
          </a:p>
          <a:p>
            <a:pPr lvl="2"/>
            <a:r>
              <a:rPr lang="en-US" sz="2000" dirty="0" smtClean="0"/>
              <a:t>Problem Addressed: object shape recognition without any prior shapes information.</a:t>
            </a:r>
          </a:p>
          <a:p>
            <a:pPr lvl="1"/>
            <a:r>
              <a:rPr lang="en-US" sz="2400" dirty="0" smtClean="0"/>
              <a:t>CV Contour Area</a:t>
            </a:r>
          </a:p>
          <a:p>
            <a:r>
              <a:rPr lang="en-US" sz="2800" b="1" dirty="0" smtClean="0"/>
              <a:t>Object Tracking</a:t>
            </a:r>
          </a:p>
          <a:p>
            <a:pPr lvl="1"/>
            <a:r>
              <a:rPr lang="en-US" sz="2400" dirty="0" smtClean="0"/>
              <a:t>Mean Centroid Tracking (Euclidean Distance)</a:t>
            </a:r>
          </a:p>
          <a:p>
            <a:pPr lvl="1"/>
            <a:r>
              <a:rPr lang="en-US" sz="2400" dirty="0" smtClean="0"/>
              <a:t>Distance Threshold: minimum distance b/w any 2 objects</a:t>
            </a:r>
          </a:p>
          <a:p>
            <a:pPr lvl="2"/>
            <a:r>
              <a:rPr lang="en-US" sz="2000" dirty="0" smtClean="0"/>
              <a:t>Problem Addressed: avoid hardcoding or strong margins</a:t>
            </a:r>
          </a:p>
          <a:p>
            <a:endParaRPr lang="en-US" dirty="0" smtClean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941076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544" y="28636"/>
            <a:ext cx="8075240" cy="922114"/>
          </a:xfrm>
        </p:spPr>
        <p:txBody>
          <a:bodyPr>
            <a:normAutofit/>
          </a:bodyPr>
          <a:lstStyle/>
          <a:p>
            <a:r>
              <a:rPr lang="en-US" sz="3200" dirty="0" smtClean="0"/>
              <a:t>Demo Video</a:t>
            </a:r>
            <a:endParaRPr lang="en-US" sz="3200" dirty="0"/>
          </a:p>
        </p:txBody>
      </p:sp>
      <p:pic>
        <p:nvPicPr>
          <p:cNvPr id="4" name="circles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11560" y="1556792"/>
            <a:ext cx="8064449" cy="4536607"/>
          </a:xfrm>
        </p:spPr>
      </p:pic>
    </p:spTree>
    <p:extLst>
      <p:ext uri="{BB962C8B-B14F-4D97-AF65-F5344CB8AC3E}">
        <p14:creationId xmlns:p14="http://schemas.microsoft.com/office/powerpoint/2010/main" val="3813114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3528" y="1341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/>
              <a:t>References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39552" y="1124744"/>
            <a:ext cx="8229600" cy="4525963"/>
          </a:xfrm>
        </p:spPr>
        <p:txBody>
          <a:bodyPr>
            <a:normAutofit/>
          </a:bodyPr>
          <a:lstStyle/>
          <a:p>
            <a:pPr algn="just"/>
            <a:r>
              <a:rPr lang="en-US" sz="2400" dirty="0" smtClean="0">
                <a:hlinkClick r:id="rId2"/>
              </a:rPr>
              <a:t>https://pyimagesearch.com/2015/11/02/watershed-opencv/</a:t>
            </a:r>
            <a:endParaRPr lang="en-US" sz="2400" dirty="0" smtClean="0"/>
          </a:p>
          <a:p>
            <a:pPr algn="just"/>
            <a:r>
              <a:rPr lang="en-US" sz="2400" dirty="0" smtClean="0">
                <a:hlinkClick r:id="rId3"/>
              </a:rPr>
              <a:t>https://docs.opencv.org/4.x/d7/d4d/tutorial_py_thresholding.html</a:t>
            </a:r>
            <a:endParaRPr lang="en-US" sz="2400" dirty="0" smtClean="0"/>
          </a:p>
          <a:p>
            <a:pPr algn="just"/>
            <a:r>
              <a:rPr lang="en-US" sz="2400" dirty="0" smtClean="0">
                <a:hlinkClick r:id="rId4"/>
              </a:rPr>
              <a:t>https://pyimagesearch.com/2018/07/23/simple-object-tracking-with-opencv/</a:t>
            </a:r>
            <a:endParaRPr lang="en-US" sz="2400" dirty="0" smtClean="0"/>
          </a:p>
          <a:p>
            <a:pPr algn="just"/>
            <a:r>
              <a:rPr lang="en-US" sz="2400" dirty="0" smtClean="0">
                <a:hlinkClick r:id="rId5"/>
              </a:rPr>
              <a:t>https://pyimagesearch.com/2016/02/08/opencv-shape-detection/</a:t>
            </a:r>
            <a:endParaRPr lang="en-US" sz="2400" dirty="0" smtClean="0"/>
          </a:p>
          <a:p>
            <a:pPr algn="just"/>
            <a:r>
              <a:rPr lang="en-US" sz="2400" dirty="0" smtClean="0">
                <a:hlinkClick r:id="rId6"/>
              </a:rPr>
              <a:t>https://opencv24-python-tutorials.readthedocs.io/en/latest/py_tutorials/py_imgproc/py_morphological_ops/py_morphological_ops.html</a:t>
            </a:r>
            <a:endParaRPr lang="en-US" sz="2400" dirty="0" smtClean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584495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5536" y="0"/>
            <a:ext cx="8229600" cy="1143000"/>
          </a:xfrm>
        </p:spPr>
        <p:txBody>
          <a:bodyPr/>
          <a:lstStyle/>
          <a:p>
            <a:r>
              <a:rPr lang="en-US" sz="3600" dirty="0" smtClean="0"/>
              <a:t>Acknowledgement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7544" y="1412776"/>
            <a:ext cx="8229600" cy="4525963"/>
          </a:xfrm>
        </p:spPr>
        <p:txBody>
          <a:bodyPr/>
          <a:lstStyle/>
          <a:p>
            <a:r>
              <a:rPr lang="en-US" dirty="0" smtClean="0"/>
              <a:t>Dr. Chayakorn </a:t>
            </a:r>
            <a:r>
              <a:rPr lang="en-US" dirty="0" smtClean="0"/>
              <a:t>Netramai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817805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958</TotalTime>
  <Words>301</Words>
  <Application>Microsoft Office PowerPoint</Application>
  <PresentationFormat>On-screen Show (4:3)</PresentationFormat>
  <Paragraphs>77</Paragraphs>
  <Slides>9</Slides>
  <Notes>3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Machine Vision</vt:lpstr>
      <vt:lpstr>Problem Statement</vt:lpstr>
      <vt:lpstr>Environment Setup - I </vt:lpstr>
      <vt:lpstr>Environment Setup - II</vt:lpstr>
      <vt:lpstr>Project Pipeline </vt:lpstr>
      <vt:lpstr>Algorithms</vt:lpstr>
      <vt:lpstr>Demo Video</vt:lpstr>
      <vt:lpstr>References</vt:lpstr>
      <vt:lpstr>Acknowledgement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Machine Vision</dc:title>
  <dc:creator>PRIME COMUTER</dc:creator>
  <cp:lastModifiedBy>PRIME COMUTER</cp:lastModifiedBy>
  <cp:revision>22</cp:revision>
  <dcterms:created xsi:type="dcterms:W3CDTF">2022-12-12T15:24:47Z</dcterms:created>
  <dcterms:modified xsi:type="dcterms:W3CDTF">2024-02-04T20:49:36Z</dcterms:modified>
</cp:coreProperties>
</file>

<file path=docProps/thumbnail.jpeg>
</file>